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13.jpeg" ContentType="image/jpeg"/>
  <Override PartName="/ppt/media/image5.png" ContentType="image/png"/>
  <Override PartName="/ppt/media/image6.png" ContentType="image/png"/>
  <Override PartName="/ppt/media/image7.jpeg" ContentType="image/jpeg"/>
  <Override PartName="/ppt/media/image11.png" ContentType="image/png"/>
  <Override PartName="/ppt/media/image8.png" ContentType="image/png"/>
  <Override PartName="/ppt/media/image9.png" ContentType="image/png"/>
  <Override PartName="/ppt/media/media10.mp4" ContentType="video/mp4"/>
  <Override PartName="/ppt/media/image12.png" ContentType="image/png"/>
  <Override PartName="/ppt/slideLayouts/_rels/slideLayout9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96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87.xml.rels" ContentType="application/vnd.openxmlformats-package.relationships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19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3.xml.rels" ContentType="application/vnd.openxmlformats-package.relationships+xml"/>
  <Override PartName="/ppt/slides/_rels/slide16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19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18.xml.rels" ContentType="application/vnd.openxmlformats-package.relationships+xml"/>
  <Override PartName="/ppt/slides/_rels/slide17.xml.rels" ContentType="application/vnd.openxmlformats-package.relationships+xml"/>
  <Override PartName="/ppt/slides/slide16.xml" ContentType="application/vnd.openxmlformats-officedocument.presentationml.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75" r:id="rId29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slide" Target="slides/slide14.xml"/><Relationship Id="rId24" Type="http://schemas.openxmlformats.org/officeDocument/2006/relationships/slide" Target="slides/slide15.xml"/><Relationship Id="rId25" Type="http://schemas.openxmlformats.org/officeDocument/2006/relationships/slide" Target="slides/slide16.xml"/><Relationship Id="rId26" Type="http://schemas.openxmlformats.org/officeDocument/2006/relationships/slide" Target="slides/slide17.xml"/><Relationship Id="rId27" Type="http://schemas.openxmlformats.org/officeDocument/2006/relationships/slide" Target="slides/slide18.xml"/><Relationship Id="rId28" Type="http://schemas.openxmlformats.org/officeDocument/2006/relationships/slide" Target="slides/slide19.xml"/><Relationship Id="rId29" Type="http://schemas.openxmlformats.org/officeDocument/2006/relationships/slide" Target="slides/slide20.xml"/><Relationship Id="rId30" Type="http://schemas.openxmlformats.org/officeDocument/2006/relationships/presProps" Target="presProps.xml"/>
</Relationships>
</file>

<file path=ppt/media/image1.png>
</file>

<file path=ppt/media/image11.png>
</file>

<file path=ppt/media/image12.pn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0.mp4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36B6575-4231-48EE-AC16-DF98E7C1B716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B8BCDE8-67D8-4017-874F-3E5D118477F8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DE2DBA1-AB63-48C4-9D42-F5FF50C692B2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2B98051-D2CD-429E-93E5-74A1890AD73B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4290CA-E30C-4F55-BA3D-E552E2786C2D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BE95DC6-54F5-4035-8112-8F0EE878C09D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5A9EC5-39BD-49D8-A0FD-794CCBB30BBC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1C1F608-CD36-43DD-BBAB-9AD818CF0D45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0C4F078-4BF0-4237-852E-AF74E4BF4ECC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3E601B-75CF-4D76-85A8-55F98B442EFD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5B2634-4518-4914-A311-604B0ACDDAB7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376370B-76C8-449F-8E7A-E272342EEED3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F780796-2C25-43B7-964B-D4C58FD61225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18B377F-8768-4F0B-B002-CCF3E7A5C4DE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E0D729-0739-4E2D-86EF-B61162C199BB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432B9D-EBF3-43F2-8D0A-CBF4E9A41ED7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0F4F50-A84E-4900-A3F2-7516C96928E3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EF8285B-5CCB-4E83-B286-0DD7C990F4DB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8A8C3D5-8954-40A4-A8A4-70F60EE55437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0991EF9-17E8-4333-9C4F-3E5B522BEDDE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BA3E835-954E-4975-A62F-33AFDDED4C4D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2680D99-7DD0-4C3C-9DE6-1EF5A848A2EC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C094CA7-5754-4F72-BA78-D8664A054B85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72C2A9A-C74B-40DE-ABFF-8FC85BD1C3BD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5857AE9-446E-4F8C-968C-576C1A09148A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403F831-BAA2-4F00-A861-5215E8BF1BDB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1524E8D-87B5-4FEE-996F-75C476F0FBB7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70410F2-609A-4257-879F-28413EF3034B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639E27C-2BE5-4CD3-80A6-27EBBCAB8E59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7FD287E-9BB9-427E-A712-EF5521F5C594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C2B7CF6-ED27-4277-89E6-3E1602957195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5192DDA-988A-4A0C-9FC7-914E90A358BF}" type="slidenum">
              <a:t>&lt;#&gt;</a:t>
            </a:fld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A44B3BA-8BD7-463B-86CD-D27425E7D63F}" type="slidenum">
              <a:t>&lt;#&gt;</a:t>
            </a:fld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F14DA76-2741-4442-A976-700AD1A8C62B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604A0B87-E23B-4E09-BAD6-C38E234161D3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70890B3-A099-4AE1-8BA9-923824167AB9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06C6681-1E3E-4618-AEB9-532156D4C0AE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EAFFE9F-DC77-4FFD-8BFF-D72E4B978DD1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97EAC9E-DEB2-40D8-837C-9C9499C7DA2C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759C1C8-991E-495D-B4C1-6691D83A0F28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8F833D0-CA00-4D9D-AC1B-884F30E38F52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C28E9EB-1860-484C-ADE9-2B46F471E0A0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DF7D4C9-7F21-42E3-87CB-E85DDD9F90EA}" type="slidenum">
              <a:t>&lt;#&gt;</a:t>
            </a:fld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9E6729CE-5B6F-4FC0-9D7E-7343213A7C78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A44DD46-D307-4999-924B-0037658F1F89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E57C11F-EB28-411A-9A12-4F4AFF9D6B7E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153AFF3-3879-4CA9-BCF1-63A0CF53A275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C298DFE-C6C8-4312-AAAD-1609BD498E34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0F9D8C0-BCE9-49E8-85B2-A9DBFD8F6237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204ED78-D61F-453F-B368-E311ADBFF91E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5644A87-2051-4DB6-ADA7-06370117CA78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2603029-B780-47E5-AB33-F33D8273E715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281F913-EA91-429A-9595-EE1803F13344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C6386A4-2B50-460E-9B91-F35469B569B9}" type="slidenum">
              <a:t>&lt;#&gt;</a:t>
            </a:fld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30D591E-472B-47A5-B934-82C78D91477A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0CEA038-1C46-4A65-A639-E39BE4F7FBA5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058C3E5-E47C-4870-9C7E-877BE62EEF74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1536236-30FC-499B-A29C-2DA506733470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D663A75-633E-48C3-8EF8-CB2E24E0068E}" type="slidenum">
              <a:t>&lt;#&gt;</a:t>
            </a:fld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1F67765-E10C-4BF4-AA62-20D53246D19F}" type="slidenum">
              <a:t>&lt;#&gt;</a:t>
            </a:fld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43A91CB-1BA8-4E32-846D-B3BAC654BEEC}" type="slidenum">
              <a:t>&lt;#&gt;</a:t>
            </a:fld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9585302-BA1F-4927-A64E-95A7C6F38EF7}" type="slidenum">
              <a:t>&lt;#&gt;</a:t>
            </a:fld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7C5744E-5E96-4531-AEC5-03CA2AEF09F7}" type="slidenum">
              <a:t>&lt;#&gt;</a:t>
            </a:fld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5586581-19BA-4926-B8DA-DD7C222CEB44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32C3635-0FD6-4E50-AD1A-673ED38579EB}" type="slidenum">
              <a:t>&lt;#&gt;</a:t>
            </a:fld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050E48C-DC28-49FC-A13E-640EFD8BE3FF}" type="slidenum">
              <a:t>&lt;#&gt;</a:t>
            </a:fld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37804BD-6590-436C-BB96-C41DE02A5431}" type="slidenum">
              <a:t>&lt;#&gt;</a:t>
            </a:fld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8EB4382-34CE-440A-A2CA-70D2C3E333CA}" type="slidenum">
              <a:t>&lt;#&gt;</a:t>
            </a:fld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CFDF4F6-3494-4F38-A7B3-2F2ABB46CCBD}" type="slidenum">
              <a:t>&lt;#&gt;</a:t>
            </a:fld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E9AB85C-AE2A-449A-8314-8F25545F2463}" type="slidenum">
              <a:t>&lt;#&gt;</a:t>
            </a:fld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D16B71E-7FA5-47F1-8F65-F9134F269B4E}" type="slidenum">
              <a:t>&lt;#&gt;</a:t>
            </a:fld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9240" cy="1250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3000"/>
          </a:bodyPr>
          <a:p>
            <a:pPr indent="0">
              <a:spcBef>
                <a:spcPts val="1417"/>
              </a:spcBef>
              <a:buNone/>
            </a:pP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5C50005-4B46-48F0-B5AA-A83C9B4B8A9F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61.xml"/><Relationship Id="rId4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5.xml"/><Relationship Id="rId8" Type="http://schemas.openxmlformats.org/officeDocument/2006/relationships/slideLayout" Target="../slideLayouts/slideLayout66.xml"/><Relationship Id="rId9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74.xml"/><Relationship Id="rId5" Type="http://schemas.openxmlformats.org/officeDocument/2006/relationships/slideLayout" Target="../slideLayouts/slideLayout75.xml"/><Relationship Id="rId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78.xml"/><Relationship Id="rId9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80.xml"/><Relationship Id="rId11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2.xml"/><Relationship Id="rId13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85.xml"/><Relationship Id="rId4" Type="http://schemas.openxmlformats.org/officeDocument/2006/relationships/slideLayout" Target="../slideLayouts/slideLayout86.xml"/><Relationship Id="rId5" Type="http://schemas.openxmlformats.org/officeDocument/2006/relationships/slideLayout" Target="../slideLayouts/slideLayout87.xml"/><Relationship Id="rId6" Type="http://schemas.openxmlformats.org/officeDocument/2006/relationships/slideLayout" Target="../slideLayouts/slideLayout88.xml"/><Relationship Id="rId7" Type="http://schemas.openxmlformats.org/officeDocument/2006/relationships/slideLayout" Target="../slideLayouts/slideLayout89.xml"/><Relationship Id="rId8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1.xml"/><Relationship Id="rId10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sldNum" idx="1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E74C59D-49F6-4B98-8269-A7D6E9024DBA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3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2CB9EDD-BA72-468A-87E7-EE12794D4F30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я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п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р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в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е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с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з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г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в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я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щ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ё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н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е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м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ы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ш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ь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9360"/>
            <a:ext cx="82288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я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р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и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е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а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з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аг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а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я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щ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ё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л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к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н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и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е 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м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ы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ь</a:t>
            </a: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marL="354240" indent="-26568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708480" indent="-26568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062720" indent="-23616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416960" indent="-17712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177120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12544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247968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2000"/>
          </a:bodyPr>
          <a:p>
            <a:pPr marL="354240" indent="-26568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1" marL="708480" indent="-26568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2" marL="1062720" indent="-23616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3" marL="1416960" indent="-17712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4" marL="177120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5" marL="212544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  <a:p>
            <a:pPr lvl="6" marL="2479680" indent="-17712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sldNum" idx="3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20A1428-3C7C-4F08-AACA-4FEDB8E67AF6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заглавия щёлкните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заглавия щёлкните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sldNum" idx="4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905AE31-9E8F-45B2-810B-E6F7AF7EF918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заглавия щёлкните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sldNum" idx="5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121B471-C029-469B-8403-F028D7223E6B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заглавия щёлкните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sldNum" idx="6"/>
          </p:nvPr>
        </p:nvSpPr>
        <p:spPr>
          <a:xfrm>
            <a:off x="8472600" y="4663080"/>
            <a:ext cx="547560" cy="392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ru" sz="1000" spc="-1" strike="noStrike">
                <a:solidFill>
                  <a:schemeClr val="dk2"/>
                </a:solidFill>
                <a:latin typeface="Arial"/>
                <a:ea typeface="Arial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1EA6766-F716-4ADB-AC9B-DDCC5AEC6A43}" type="slidenum">
              <a:rPr b="0" lang="ru" sz="1000" spc="-1" strike="noStrike">
                <a:solidFill>
                  <a:schemeClr val="dk2"/>
                </a:solidFill>
                <a:latin typeface="Arial"/>
                <a:ea typeface="Arial"/>
              </a:rPr>
              <a:t>&lt;номер&gt;</a:t>
            </a:fld>
            <a:endParaRPr b="0" lang="ru-RU" sz="10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Для правки текста заглавия </a:t>
            </a:r>
            <a:r>
              <a:rPr b="0" lang="ru-RU" sz="4400" spc="-1" strike="noStrike">
                <a:solidFill>
                  <a:srgbClr val="000000"/>
                </a:solidFill>
                <a:latin typeface="Arial"/>
              </a:rPr>
              <a:t>щёлкните мышью</a:t>
            </a:r>
            <a:endParaRPr b="0" lang="ru-R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</a:rPr>
              <a:t>Второй уровень структуры</a:t>
            </a:r>
            <a:endParaRPr b="0" lang="ru-R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solidFill>
                  <a:srgbClr val="000000"/>
                </a:solidFill>
                <a:latin typeface="Arial"/>
              </a:rPr>
              <a:t>Третий уровень структуры</a:t>
            </a:r>
            <a:endParaRPr b="0" lang="ru-R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Пятый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Шестой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solidFill>
                  <a:srgbClr val="000000"/>
                </a:solidFill>
                <a:latin typeface="Arial"/>
              </a:rPr>
              <a:t>Седьмой уровень структуры</a:t>
            </a:r>
            <a:endParaRPr b="0" lang="ru-R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6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github.com/netart-studio/otus_de_project" TargetMode="External"/><Relationship Id="rId2" Type="http://schemas.openxmlformats.org/officeDocument/2006/relationships/hyperlink" Target="https://rutube.ru/video/55ce11a5964923c23b07ff2bd6c6a357/" TargetMode="External"/><Relationship Id="rId3" Type="http://schemas.openxmlformats.org/officeDocument/2006/relationships/slideLayout" Target="../slideLayouts/slideLayout6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6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video" Target="../media/media10.mp4"/><Relationship Id="rId2" Type="http://schemas.microsoft.com/office/2007/relationships/media" Target="../media/media10.mp4"/><Relationship Id="rId3" Type="http://schemas.openxmlformats.org/officeDocument/2006/relationships/image" Target="../media/image11.png"/><Relationship Id="rId4" Type="http://schemas.openxmlformats.org/officeDocument/2006/relationships/slideLayout" Target="../slideLayouts/slideLayout6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7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8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28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146;p35" descr=""/>
          <p:cNvPicPr/>
          <p:nvPr/>
        </p:nvPicPr>
        <p:blipFill>
          <a:blip r:embed="rId1"/>
          <a:srcRect l="18591" t="0" r="18584" b="0"/>
          <a:stretch/>
        </p:blipFill>
        <p:spPr>
          <a:xfrm>
            <a:off x="-75960" y="-3216960"/>
            <a:ext cx="9407520" cy="8359560"/>
          </a:xfrm>
          <a:prstGeom prst="rect">
            <a:avLst/>
          </a:prstGeom>
          <a:ln w="0">
            <a:noFill/>
          </a:ln>
        </p:spPr>
      </p:pic>
      <p:sp>
        <p:nvSpPr>
          <p:cNvPr id="312" name="Google Shape;147;p35"/>
          <p:cNvSpPr/>
          <p:nvPr/>
        </p:nvSpPr>
        <p:spPr>
          <a:xfrm>
            <a:off x="433080" y="1535040"/>
            <a:ext cx="7583400" cy="1279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ru" sz="4000" spc="-1" strike="noStrike">
                <a:solidFill>
                  <a:schemeClr val="lt1"/>
                </a:solidFill>
                <a:latin typeface="Roboto"/>
                <a:ea typeface="Roboto"/>
              </a:rPr>
              <a:t>Сбор и анализ потоковых данных криптовалют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3" name="Google Shape;148;p35" descr=""/>
          <p:cNvPicPr/>
          <p:nvPr/>
        </p:nvPicPr>
        <p:blipFill>
          <a:blip r:embed="rId2"/>
          <a:stretch/>
        </p:blipFill>
        <p:spPr>
          <a:xfrm>
            <a:off x="7913880" y="268920"/>
            <a:ext cx="821160" cy="283680"/>
          </a:xfrm>
          <a:prstGeom prst="rect">
            <a:avLst/>
          </a:prstGeom>
          <a:ln w="0">
            <a:noFill/>
          </a:ln>
        </p:spPr>
      </p:pic>
      <p:sp>
        <p:nvSpPr>
          <p:cNvPr id="314" name="Google Shape;149;p35"/>
          <p:cNvSpPr/>
          <p:nvPr/>
        </p:nvSpPr>
        <p:spPr>
          <a:xfrm>
            <a:off x="629640" y="4138200"/>
            <a:ext cx="2919600" cy="42552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endParaRPr b="0" lang="ru-RU" sz="14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>
        <p:nvSpPr>
          <p:cNvPr id="315" name="Google Shape;150;p35"/>
          <p:cNvSpPr/>
          <p:nvPr/>
        </p:nvSpPr>
        <p:spPr>
          <a:xfrm>
            <a:off x="885960" y="4127400"/>
            <a:ext cx="2406600" cy="442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0" lang="ru" sz="1900" spc="-1" strike="noStrike">
                <a:solidFill>
                  <a:srgbClr val="ffffff"/>
                </a:solidFill>
                <a:latin typeface="Roboto Medium"/>
                <a:ea typeface="Roboto Medium"/>
              </a:rPr>
              <a:t>Data Engineer</a:t>
            </a:r>
            <a:endParaRPr b="0" lang="ru-RU" sz="1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6" name="Google Shape;151;p35" descr=""/>
          <p:cNvPicPr/>
          <p:nvPr/>
        </p:nvPicPr>
        <p:blipFill>
          <a:blip r:embed="rId3"/>
          <a:stretch/>
        </p:blipFill>
        <p:spPr>
          <a:xfrm>
            <a:off x="7409880" y="3083760"/>
            <a:ext cx="1547280" cy="1668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Docker</a:t>
            </a:r>
            <a:br>
              <a:rPr sz="3000"/>
            </a:b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Google Shape;396;p 3"/>
          <p:cNvSpPr/>
          <p:nvPr/>
        </p:nvSpPr>
        <p:spPr>
          <a:xfrm>
            <a:off x="612000" y="1080000"/>
            <a:ext cx="7667280" cy="336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Для контейнеризации сервисов, упрощения развёртывания и изоляции окружений.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Позволяет создавать воспроизводимые окружения.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Упрощает запуск и тестирование сервисов локально.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Облегчает деплой на разных стадиях CI/CD.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 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Очень удобная система управления образами и контейнерами, активное сообщество, множество готовых образов.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 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При увеличении числа сервисов начинает нужна оркестрация (например, Kubernetes), а также важно правильно организовать сетевую и дисковую политику.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Streamlit</a:t>
            </a:r>
            <a:br>
              <a:rPr sz="3000"/>
            </a:b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Google Shape;396;p 4"/>
          <p:cNvSpPr/>
          <p:nvPr/>
        </p:nvSpPr>
        <p:spPr>
          <a:xfrm>
            <a:off x="612000" y="1080000"/>
            <a:ext cx="7667280" cy="405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Разработка интерактивного пользовательского интерфейса для отображения результатов анализа данных и работы ML-моделей.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Простота освоения и быстрое создание MVP.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Интеграция с популярными библиотеками (Pandas, Matplotlib, Plotly, Scikit-learn)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Не требует знания HTML/CSS/JavaScript для создания прототипов.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Очень простая и интуитивная API. Отлично подходит для экспериментов и быстрого показа результатов коллегам или заказчику.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Неподходящий выбор для масштабных, многостраничных или высоконагруженных приложений.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Parquet</a:t>
            </a:r>
            <a:br>
              <a:rPr sz="3000"/>
            </a:b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Google Shape;396;p 5"/>
          <p:cNvSpPr/>
          <p:nvPr/>
        </p:nvSpPr>
        <p:spPr>
          <a:xfrm>
            <a:off x="612000" y="1080000"/>
            <a:ext cx="7667280" cy="382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Хранение  больших объёмов структурированных данных.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Поддерживает сжатие и кодирование, что уменьшает размер хранимых данных.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Хорошо интегрируется с такими инструментами, как Pandas, ClickHouse, S3 и другими.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Позволяет сохранять схему данных вместе с самими данными.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Отличная производительность при чтении подмножества полей.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Хорошая совместимость между разными платформами и фреймворками.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Для просмотра содержимого без программной оболочки нужны специальные инструменты. Может быть избыточен для маленьких наборов данных.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Что получилось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2" name="" descr=""/>
          <p:cNvPicPr/>
          <p:nvPr/>
        </p:nvPicPr>
        <p:blipFill>
          <a:blip r:embed="rId1"/>
          <a:stretch/>
        </p:blipFill>
        <p:spPr>
          <a:xfrm>
            <a:off x="500400" y="900000"/>
            <a:ext cx="6135480" cy="3976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Ссылки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"/>
          <p:cNvSpPr/>
          <p:nvPr/>
        </p:nvSpPr>
        <p:spPr>
          <a:xfrm>
            <a:off x="720000" y="1274040"/>
            <a:ext cx="500040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 u="sng">
                <a:solidFill>
                  <a:srgbClr val="0097a7"/>
                </a:solidFill>
                <a:uFillTx/>
                <a:latin typeface="Arial"/>
                <a:ea typeface="DejaVu Sans"/>
                <a:hlinkClick r:id="rId1"/>
              </a:rPr>
              <a:t>https://github.com/netart-studio/otus_de_project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"/>
          <p:cNvSpPr txBox="1"/>
          <p:nvPr/>
        </p:nvSpPr>
        <p:spPr>
          <a:xfrm>
            <a:off x="720000" y="1800000"/>
            <a:ext cx="3666240" cy="346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ru-RU" sz="1800" spc="-1" strike="noStrike" u="sng">
                <a:solidFill>
                  <a:srgbClr val="0097a7"/>
                </a:solidFill>
                <a:uFillTx/>
                <a:latin typeface="Arial"/>
                <a:ea typeface="DejaVu Sans"/>
                <a:hlinkClick r:id="rId2"/>
              </a:rPr>
              <a:t>Демонстрация проекта: rutube.ru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7491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BI, Дашборд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360360" y="1018080"/>
            <a:ext cx="77396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ru-RU" sz="1800" spc="-1" strike="noStrike">
                <a:solidFill>
                  <a:srgbClr val="000000"/>
                </a:solidFill>
                <a:latin typeface="Arial"/>
              </a:rPr>
              <a:t>Графики котировок со средними скользящими и кривые спредов</a:t>
            </a:r>
            <a:endParaRPr b="0" lang="ru-RU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8" name="" descr=""/>
          <p:cNvPicPr/>
          <p:nvPr/>
        </p:nvPicPr>
        <p:blipFill>
          <a:blip r:embed="rId1"/>
          <a:srcRect l="0" t="7612" r="0" b="6472"/>
          <a:stretch/>
        </p:blipFill>
        <p:spPr>
          <a:xfrm>
            <a:off x="540000" y="1455840"/>
            <a:ext cx="6840000" cy="3305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Видео демонстрация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0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00400" y="990000"/>
            <a:ext cx="7200000" cy="405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400" spc="-1" strike="noStrike">
                <a:solidFill>
                  <a:schemeClr val="dk1"/>
                </a:solidFill>
                <a:latin typeface="Roboto"/>
                <a:ea typeface="Roboto"/>
              </a:rPr>
              <a:t>Выводы</a:t>
            </a:r>
            <a:endParaRPr b="0" lang="ru-RU" sz="3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62" name="Google Shape;213;p42"/>
          <p:cNvGraphicFramePr/>
          <p:nvPr/>
        </p:nvGraphicFramePr>
        <p:xfrm>
          <a:off x="952560" y="1718280"/>
          <a:ext cx="7238160" cy="2225160"/>
        </p:xfrm>
        <a:graphic>
          <a:graphicData uri="http://schemas.openxmlformats.org/drawingml/2006/table">
            <a:tbl>
              <a:tblPr/>
              <a:tblGrid>
                <a:gridCol w="489240"/>
                <a:gridCol w="6749280"/>
              </a:tblGrid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1.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Цель проекта достигнута. Все поставленные задачи выполнены.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2.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Трудности были с настройкой </a:t>
                      </a:r>
                      <a:r>
                        <a:rPr b="1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Kafka</a:t>
                      </a: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. 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3.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На выполнение проекта ушло две недели. 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4.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Проект оказался полезным, я освоил новые для себя инструменты такие как </a:t>
                      </a:r>
                      <a:r>
                        <a:rPr b="1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Kafka, S3 Minio, Clickhouse.</a:t>
                      </a: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 Полезность проекта оцениваю в 10 балов.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221;p43" descr=""/>
          <p:cNvPicPr/>
          <p:nvPr/>
        </p:nvPicPr>
        <p:blipFill>
          <a:blip r:embed="rId1"/>
          <a:stretch/>
        </p:blipFill>
        <p:spPr>
          <a:xfrm>
            <a:off x="0" y="0"/>
            <a:ext cx="9214920" cy="5142600"/>
          </a:xfrm>
          <a:prstGeom prst="rect">
            <a:avLst/>
          </a:prstGeom>
          <a:ln w="0">
            <a:noFill/>
          </a:ln>
        </p:spPr>
      </p:pic>
      <p:sp>
        <p:nvSpPr>
          <p:cNvPr id="364" name="Google Shape;222;p43"/>
          <p:cNvSpPr/>
          <p:nvPr/>
        </p:nvSpPr>
        <p:spPr>
          <a:xfrm>
            <a:off x="387000" y="1844640"/>
            <a:ext cx="7583400" cy="730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90000"/>
              </a:lnSpc>
              <a:tabLst>
                <a:tab algn="l" pos="0"/>
              </a:tabLst>
            </a:pPr>
            <a:r>
              <a:rPr b="1" lang="ru" sz="4000" spc="-1" strike="noStrike">
                <a:solidFill>
                  <a:schemeClr val="lt1"/>
                </a:solidFill>
                <a:latin typeface="Roboto"/>
                <a:ea typeface="Roboto"/>
              </a:rPr>
              <a:t>Вопросы и рекомендации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5" name="Google Shape;223;p43"/>
          <p:cNvSpPr/>
          <p:nvPr/>
        </p:nvSpPr>
        <p:spPr>
          <a:xfrm>
            <a:off x="1214640" y="3061800"/>
            <a:ext cx="192636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500" spc="-1" strike="noStrike">
                <a:solidFill>
                  <a:srgbClr val="ffffff"/>
                </a:solidFill>
                <a:latin typeface="Roboto"/>
                <a:ea typeface="Roboto"/>
              </a:rPr>
              <a:t>если есть вопросы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Google Shape;224;p43"/>
          <p:cNvSpPr/>
          <p:nvPr/>
        </p:nvSpPr>
        <p:spPr>
          <a:xfrm>
            <a:off x="4934880" y="3061800"/>
            <a:ext cx="2144880" cy="41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500" spc="-1" strike="noStrike">
                <a:solidFill>
                  <a:srgbClr val="ffffff"/>
                </a:solidFill>
                <a:latin typeface="Roboto"/>
                <a:ea typeface="Roboto"/>
              </a:rPr>
              <a:t>если вопросов нет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Google Shape;225;p43"/>
          <p:cNvSpPr/>
          <p:nvPr/>
        </p:nvSpPr>
        <p:spPr>
          <a:xfrm>
            <a:off x="722880" y="2846520"/>
            <a:ext cx="490680" cy="83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4300" spc="-1" strike="noStrike">
                <a:solidFill>
                  <a:schemeClr val="lt1"/>
                </a:solidFill>
                <a:latin typeface="Roboto"/>
                <a:ea typeface="Roboto"/>
              </a:rPr>
              <a:t>+</a:t>
            </a:r>
            <a:endParaRPr b="0" lang="ru-RU" sz="4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Google Shape;226;p43"/>
          <p:cNvSpPr/>
          <p:nvPr/>
        </p:nvSpPr>
        <p:spPr>
          <a:xfrm>
            <a:off x="4443480" y="2846520"/>
            <a:ext cx="490680" cy="83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4300" spc="-1" strike="noStrike">
                <a:solidFill>
                  <a:schemeClr val="lt1"/>
                </a:solidFill>
                <a:latin typeface="Roboto"/>
                <a:ea typeface="Roboto"/>
              </a:rPr>
              <a:t>– </a:t>
            </a:r>
            <a:endParaRPr b="0" lang="ru-RU" sz="4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Google Shape;234;p44" descr=""/>
          <p:cNvPicPr/>
          <p:nvPr/>
        </p:nvPicPr>
        <p:blipFill>
          <a:blip r:embed="rId1"/>
          <a:stretch/>
        </p:blipFill>
        <p:spPr>
          <a:xfrm>
            <a:off x="0" y="0"/>
            <a:ext cx="9214920" cy="5142600"/>
          </a:xfrm>
          <a:prstGeom prst="rect">
            <a:avLst/>
          </a:prstGeom>
          <a:ln w="0">
            <a:noFill/>
          </a:ln>
        </p:spPr>
      </p:pic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628920" y="1932480"/>
            <a:ext cx="7293960" cy="195516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5000" spc="-1" strike="noStrike">
                <a:solidFill>
                  <a:schemeClr val="lt1"/>
                </a:solidFill>
                <a:latin typeface="Roboto"/>
                <a:ea typeface="Roboto"/>
              </a:rPr>
              <a:t>Спасибо за внимание!</a:t>
            </a:r>
            <a:endParaRPr b="0" lang="ru-RU" sz="5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1" name="Google Shape;236;p44" descr=""/>
          <p:cNvPicPr/>
          <p:nvPr/>
        </p:nvPicPr>
        <p:blipFill>
          <a:blip r:embed="rId2"/>
          <a:stretch/>
        </p:blipFill>
        <p:spPr>
          <a:xfrm>
            <a:off x="6727320" y="231840"/>
            <a:ext cx="2269800" cy="3041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744120" y="1422720"/>
            <a:ext cx="7934400" cy="1401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М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е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н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я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 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х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о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р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о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ш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о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 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в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и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д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н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о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&amp;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 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с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л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ы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ш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н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о</a:t>
            </a:r>
            <a:r>
              <a:rPr b="1" lang="ru" sz="4000" spc="-1" strike="noStrike">
                <a:solidFill>
                  <a:schemeClr val="dk1"/>
                </a:solidFill>
                <a:latin typeface="Roboto"/>
                <a:ea typeface="Roboto"/>
              </a:rPr>
              <a:t>?</a:t>
            </a: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8" name="Google Shape;157;p36" descr=""/>
          <p:cNvPicPr/>
          <p:nvPr/>
        </p:nvPicPr>
        <p:blipFill>
          <a:blip r:embed="rId1"/>
          <a:stretch/>
        </p:blipFill>
        <p:spPr>
          <a:xfrm>
            <a:off x="1544040" y="3841200"/>
            <a:ext cx="544680" cy="544680"/>
          </a:xfrm>
          <a:prstGeom prst="rect">
            <a:avLst/>
          </a:prstGeom>
          <a:ln w="0">
            <a:noFill/>
          </a:ln>
        </p:spPr>
      </p:pic>
      <p:pic>
        <p:nvPicPr>
          <p:cNvPr id="319" name="Google Shape;158;p36" descr=""/>
          <p:cNvPicPr/>
          <p:nvPr/>
        </p:nvPicPr>
        <p:blipFill>
          <a:blip r:embed="rId2"/>
          <a:stretch/>
        </p:blipFill>
        <p:spPr>
          <a:xfrm>
            <a:off x="825480" y="3890880"/>
            <a:ext cx="536040" cy="536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241;p45" descr=""/>
          <p:cNvPicPr/>
          <p:nvPr/>
        </p:nvPicPr>
        <p:blipFill>
          <a:blip r:embed="rId1"/>
          <a:stretch/>
        </p:blipFill>
        <p:spPr>
          <a:xfrm>
            <a:off x="0" y="0"/>
            <a:ext cx="9142920" cy="51422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PlaceHolder 1"/>
          <p:cNvSpPr>
            <a:spLocks noGrp="1"/>
          </p:cNvSpPr>
          <p:nvPr>
            <p:ph type="title"/>
          </p:nvPr>
        </p:nvSpPr>
        <p:spPr>
          <a:xfrm>
            <a:off x="500400" y="313560"/>
            <a:ext cx="8519400" cy="1840680"/>
          </a:xfrm>
          <a:prstGeom prst="rect">
            <a:avLst/>
          </a:prstGeom>
          <a:noFill/>
          <a:ln w="0">
            <a:noFill/>
          </a:ln>
        </p:spPr>
        <p:txBody>
          <a:bodyPr lIns="0" rIns="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Защита проекта</a:t>
            </a:r>
            <a:br>
              <a:rPr sz="3000"/>
            </a:b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Тема: Сбор и анализ потоковых данных криптовалют.</a:t>
            </a:r>
            <a:r>
              <a:rPr b="1" lang="ru" sz="4000" spc="-1" strike="noStrike">
                <a:solidFill>
                  <a:schemeClr val="lt1"/>
                </a:solidFill>
                <a:latin typeface="Roboto"/>
                <a:ea typeface="Roboto"/>
              </a:rPr>
              <a:t>Сбор и анализ п</a:t>
            </a:r>
            <a:br>
              <a:rPr sz="3200"/>
            </a:br>
            <a:br>
              <a:rPr sz="4000"/>
            </a:br>
            <a:endParaRPr b="0" lang="ru-RU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Google Shape;165;p37"/>
          <p:cNvSpPr/>
          <p:nvPr/>
        </p:nvSpPr>
        <p:spPr>
          <a:xfrm>
            <a:off x="3899520" y="2336400"/>
            <a:ext cx="3700800" cy="374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80000"/>
              </a:lnSpc>
              <a:tabLst>
                <a:tab algn="l" pos="0"/>
              </a:tabLst>
            </a:pPr>
            <a:r>
              <a:rPr b="1" lang="ru" sz="2300" spc="-1" strike="noStrike">
                <a:solidFill>
                  <a:srgbClr val="3f299a"/>
                </a:solidFill>
                <a:latin typeface="Roboto"/>
                <a:ea typeface="Roboto"/>
              </a:rPr>
              <a:t>Андрей Андреев</a:t>
            </a:r>
            <a:endParaRPr b="0" lang="ru-RU" sz="2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Google Shape;166;p37"/>
          <p:cNvSpPr/>
          <p:nvPr/>
        </p:nvSpPr>
        <p:spPr>
          <a:xfrm>
            <a:off x="3899520" y="2893320"/>
            <a:ext cx="3192120" cy="657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20000"/>
              </a:lnSpc>
              <a:tabLst>
                <a:tab algn="l" pos="0"/>
              </a:tabLst>
            </a:pPr>
            <a:r>
              <a:rPr b="0" lang="ru" sz="1300" spc="-1" strike="noStrike">
                <a:solidFill>
                  <a:srgbClr val="000000"/>
                </a:solidFill>
                <a:latin typeface="Roboto Medium"/>
                <a:ea typeface="Roboto Medium"/>
              </a:rPr>
              <a:t>Python разработчик, основной стек Airflow и PostgreSQL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3" name="" descr=""/>
          <p:cNvPicPr/>
          <p:nvPr/>
        </p:nvPicPr>
        <p:blipFill>
          <a:blip r:embed="rId1"/>
          <a:srcRect l="0" t="20987" r="8795" b="16018"/>
          <a:stretch/>
        </p:blipFill>
        <p:spPr>
          <a:xfrm>
            <a:off x="601920" y="2144520"/>
            <a:ext cx="1917360" cy="2354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538560" y="348840"/>
            <a:ext cx="8519400" cy="1041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100" spc="-1" strike="noStrike">
                <a:solidFill>
                  <a:schemeClr val="dk1"/>
                </a:solidFill>
                <a:latin typeface="Roboto"/>
                <a:ea typeface="Roboto"/>
              </a:rPr>
              <a:t>План защиты</a:t>
            </a:r>
            <a:endParaRPr b="0" lang="ru-RU" sz="3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Google Shape;172;p38"/>
          <p:cNvSpPr/>
          <p:nvPr/>
        </p:nvSpPr>
        <p:spPr>
          <a:xfrm>
            <a:off x="1137960" y="1491480"/>
            <a:ext cx="3384000" cy="3751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Roboto"/>
                <a:ea typeface="Roboto"/>
              </a:rPr>
              <a:t>Цель и задачи проекта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Google Shape;173;p38"/>
          <p:cNvSpPr/>
          <p:nvPr/>
        </p:nvSpPr>
        <p:spPr>
          <a:xfrm>
            <a:off x="1137960" y="2071440"/>
            <a:ext cx="3384000" cy="3751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Roboto"/>
                <a:ea typeface="Roboto"/>
              </a:rPr>
              <a:t>Какие технологии использовались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Google Shape;174;p38"/>
          <p:cNvSpPr/>
          <p:nvPr/>
        </p:nvSpPr>
        <p:spPr>
          <a:xfrm>
            <a:off x="1137960" y="2651760"/>
            <a:ext cx="3384000" cy="3751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Roboto"/>
                <a:ea typeface="Roboto"/>
              </a:rPr>
              <a:t>Что получилось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Google Shape;175;p38"/>
          <p:cNvSpPr/>
          <p:nvPr/>
        </p:nvSpPr>
        <p:spPr>
          <a:xfrm>
            <a:off x="1137960" y="3246120"/>
            <a:ext cx="3384000" cy="3751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Roboto"/>
                <a:ea typeface="Roboto"/>
              </a:rPr>
              <a:t>Выводы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329" name="Google Shape;176;p38"/>
          <p:cNvCxnSpPr>
            <a:stCxn id="325" idx="1"/>
            <a:endCxn id="326" idx="1"/>
          </p:cNvCxnSpPr>
          <p:nvPr/>
        </p:nvCxnSpPr>
        <p:spPr>
          <a:xfrm rot="10800000">
            <a:off x="1137960" y="1678680"/>
            <a:ext cx="360" cy="580320"/>
          </a:xfrm>
          <a:prstGeom prst="bentConnector3">
            <a:avLst>
              <a:gd name="adj1" fmla="val -16000000"/>
            </a:avLst>
          </a:prstGeom>
          <a:ln w="9525">
            <a:solidFill>
              <a:srgbClr val="3f299a"/>
            </a:solidFill>
            <a:prstDash val="dash"/>
            <a:round/>
          </a:ln>
        </p:spPr>
      </p:cxnSp>
      <p:cxnSp>
        <p:nvCxnSpPr>
          <p:cNvPr id="330" name="Google Shape;177;p38"/>
          <p:cNvCxnSpPr>
            <a:stCxn id="326" idx="1"/>
            <a:endCxn id="327" idx="1"/>
          </p:cNvCxnSpPr>
          <p:nvPr/>
        </p:nvCxnSpPr>
        <p:spPr>
          <a:xfrm rot="10800000">
            <a:off x="1137960" y="2259000"/>
            <a:ext cx="360" cy="580680"/>
          </a:xfrm>
          <a:prstGeom prst="bentConnector3">
            <a:avLst>
              <a:gd name="adj1" fmla="val -16000000"/>
            </a:avLst>
          </a:prstGeom>
          <a:ln w="9525">
            <a:solidFill>
              <a:srgbClr val="3f299a"/>
            </a:solidFill>
            <a:prstDash val="dash"/>
            <a:round/>
          </a:ln>
        </p:spPr>
      </p:cxnSp>
      <p:cxnSp>
        <p:nvCxnSpPr>
          <p:cNvPr id="331" name="Google Shape;178;p38"/>
          <p:cNvCxnSpPr>
            <a:stCxn id="327" idx="1"/>
            <a:endCxn id="328" idx="1"/>
          </p:cNvCxnSpPr>
          <p:nvPr/>
        </p:nvCxnSpPr>
        <p:spPr>
          <a:xfrm rot="10800000">
            <a:off x="1137960" y="2838960"/>
            <a:ext cx="360" cy="594720"/>
          </a:xfrm>
          <a:prstGeom prst="bentConnector3">
            <a:avLst>
              <a:gd name="adj1" fmla="val -16000000"/>
            </a:avLst>
          </a:prstGeom>
          <a:ln w="9525">
            <a:solidFill>
              <a:srgbClr val="3f299a"/>
            </a:solidFill>
            <a:prstDash val="dash"/>
            <a:round/>
          </a:ln>
        </p:spPr>
      </p:cxnSp>
      <p:cxnSp>
        <p:nvCxnSpPr>
          <p:cNvPr id="332" name="Google Shape;179;p38"/>
          <p:cNvCxnSpPr>
            <a:stCxn id="328" idx="1"/>
            <a:endCxn id="333" idx="1"/>
          </p:cNvCxnSpPr>
          <p:nvPr/>
        </p:nvCxnSpPr>
        <p:spPr>
          <a:xfrm rot="10800000">
            <a:off x="1137960" y="3433320"/>
            <a:ext cx="360" cy="527040"/>
          </a:xfrm>
          <a:prstGeom prst="bentConnector3">
            <a:avLst>
              <a:gd name="adj1" fmla="val -16000000"/>
            </a:avLst>
          </a:prstGeom>
          <a:ln w="9525">
            <a:solidFill>
              <a:srgbClr val="3f299a"/>
            </a:solidFill>
            <a:prstDash val="dash"/>
            <a:round/>
          </a:ln>
        </p:spPr>
      </p:cxnSp>
      <p:sp>
        <p:nvSpPr>
          <p:cNvPr id="333" name="Google Shape;180;p38"/>
          <p:cNvSpPr/>
          <p:nvPr/>
        </p:nvSpPr>
        <p:spPr>
          <a:xfrm>
            <a:off x="1137960" y="3772800"/>
            <a:ext cx="3384000" cy="37512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400" spc="-1" strike="noStrike">
                <a:solidFill>
                  <a:schemeClr val="dk1"/>
                </a:solidFill>
                <a:latin typeface="Roboto"/>
                <a:ea typeface="Roboto"/>
              </a:rPr>
              <a:t>Вопросы и рекомендации</a:t>
            </a:r>
            <a:endParaRPr b="0" lang="ru-RU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185;p39"/>
          <p:cNvSpPr/>
          <p:nvPr/>
        </p:nvSpPr>
        <p:spPr>
          <a:xfrm>
            <a:off x="560520" y="324720"/>
            <a:ext cx="8519400" cy="1305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ru" sz="3000" spc="-1" strike="noStrike">
                <a:solidFill>
                  <a:srgbClr val="000000"/>
                </a:solidFill>
                <a:latin typeface="Roboto"/>
                <a:ea typeface="Roboto"/>
              </a:rPr>
              <a:t>Цель и задачи проекта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35" name="Google Shape;186;p39"/>
          <p:cNvGraphicFramePr/>
          <p:nvPr/>
        </p:nvGraphicFramePr>
        <p:xfrm>
          <a:off x="952560" y="2382120"/>
          <a:ext cx="7238160" cy="1904400"/>
        </p:xfrm>
        <a:graphic>
          <a:graphicData uri="http://schemas.openxmlformats.org/drawingml/2006/table">
            <a:tbl>
              <a:tblPr/>
              <a:tblGrid>
                <a:gridCol w="489240"/>
                <a:gridCol w="6749280"/>
              </a:tblGrid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1.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" sz="1400" spc="-1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</a:rPr>
                        <a:t>Собрать  данные по криптовалютам из потока</a:t>
                      </a:r>
                      <a:endParaRPr b="0" lang="ru-RU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2.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" sz="1400" spc="-1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</a:rPr>
                        <a:t>Сохранить данные в хранилище и собрать витрину</a:t>
                      </a:r>
                      <a:endParaRPr b="0" lang="ru-RU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3.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" sz="1400" spc="-1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</a:rPr>
                        <a:t>Визуализировать данные в виде дашборда</a:t>
                      </a:r>
                      <a:endParaRPr b="0" lang="ru-RU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4.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15000"/>
                        </a:lnSpc>
                        <a:tabLst>
                          <a:tab algn="l" pos="0"/>
                        </a:tabLst>
                      </a:pPr>
                      <a:r>
                        <a:rPr b="0" lang="ru" sz="1400" spc="-1" strike="noStrike">
                          <a:solidFill>
                            <a:schemeClr val="dk1"/>
                          </a:solidFill>
                          <a:latin typeface="Roboto"/>
                          <a:ea typeface="Roboto"/>
                        </a:rPr>
                        <a:t>Сделать выводы по выполненому проекту</a:t>
                      </a:r>
                      <a:endParaRPr b="0" lang="ru-RU" sz="14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336" name="Google Shape;187;p39"/>
          <p:cNvSpPr/>
          <p:nvPr/>
        </p:nvSpPr>
        <p:spPr>
          <a:xfrm>
            <a:off x="1628280" y="1386360"/>
            <a:ext cx="5886360" cy="66096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0">
            <a:noFill/>
          </a:ln>
          <a:effectLst>
            <a:outerShdw algn="bl" blurRad="57240" dir="5400000" dist="19080" rotWithShape="0">
              <a:srgbClr val="000000">
                <a:alpha val="5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162000" rIns="162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ru" sz="1500" spc="-1" strike="noStrike">
                <a:solidFill>
                  <a:schemeClr val="dk1"/>
                </a:solidFill>
                <a:latin typeface="Roboto Medium"/>
                <a:ea typeface="Roboto Medium"/>
              </a:rPr>
              <a:t>Цель проекта: обработать потоковые данные по криптовалютам и создать интерактивный дашборд</a:t>
            </a:r>
            <a:endParaRPr b="0" lang="ru-RU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Какие технологии использовались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graphicFrame>
        <p:nvGraphicFramePr>
          <p:cNvPr id="338" name="Google Shape;199;p40"/>
          <p:cNvGraphicFramePr/>
          <p:nvPr/>
        </p:nvGraphicFramePr>
        <p:xfrm>
          <a:off x="916560" y="1897920"/>
          <a:ext cx="7238160" cy="2285280"/>
        </p:xfrm>
        <a:graphic>
          <a:graphicData uri="http://schemas.openxmlformats.org/drawingml/2006/table">
            <a:tbl>
              <a:tblPr/>
              <a:tblGrid>
                <a:gridCol w="489240"/>
                <a:gridCol w="6749280"/>
              </a:tblGrid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1.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Kafka 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2.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S3 Minio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3.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ClickHouse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4.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Docker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4.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Parquet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  <a:tr h="380880"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1" lang="ru" sz="1600" spc="-1" strike="noStrike">
                          <a:solidFill>
                            <a:srgbClr val="3f299a"/>
                          </a:solidFill>
                          <a:latin typeface="Roboto"/>
                          <a:ea typeface="Roboto"/>
                        </a:rPr>
                        <a:t>5.</a:t>
                      </a:r>
                      <a:endParaRPr b="0" lang="ru-RU" sz="16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bfc1f0"/>
                      </a:solidFill>
                    </a:lnL>
                    <a:lnR w="9360">
                      <a:solidFill>
                        <a:srgbClr val="ffffff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  <a:tc>
                  <a:txBody>
                    <a:bodyPr lIns="198000" r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ru-RU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Python</a:t>
                      </a:r>
                      <a:endParaRPr b="0" lang="ru-RU" sz="18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anchor="t" marL="198000" marR="91080">
                    <a:lnL w="9360">
                      <a:solidFill>
                        <a:srgbClr val="ffffff"/>
                      </a:solidFill>
                    </a:lnL>
                    <a:lnR w="9360">
                      <a:solidFill>
                        <a:srgbClr val="bfc1f0"/>
                      </a:solidFill>
                    </a:lnR>
                    <a:lnT w="9360">
                      <a:solidFill>
                        <a:srgbClr val="bfc1f0"/>
                      </a:solidFill>
                    </a:lnT>
                    <a:lnB w="9360">
                      <a:solidFill>
                        <a:srgbClr val="bfc1f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Kafka</a:t>
            </a: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Google Shape;396;p57"/>
          <p:cNvSpPr/>
          <p:nvPr/>
        </p:nvSpPr>
        <p:spPr>
          <a:xfrm>
            <a:off x="612000" y="1080000"/>
            <a:ext cx="7667280" cy="382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Для реализации асинхронной и надежной передачи потоковых данных с источника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Высокая отказоустойчивость и горизонтальная масштабируемость.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Поддержка множества клиентских библиотек и интеграций.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Возможность хранить данные как временное буферное хранилище.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 Отличная производительность при работе с большими объемами данных, гибкость в топологиях сообщений (topics, partitions, consumer groups).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 Сложности в настройке и мониторинге кластера, особенно без специализированных инструментов. Требует понимания концепций логгирования и партиционирования.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S3 MinIO</a:t>
            </a:r>
            <a:br>
              <a:rPr sz="3000"/>
            </a:b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Google Shape;396;p 1"/>
          <p:cNvSpPr/>
          <p:nvPr/>
        </p:nvSpPr>
        <p:spPr>
          <a:xfrm>
            <a:off x="612000" y="1080000"/>
            <a:ext cx="7667280" cy="314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Для долгосрочного хранения неструктурированных данных (сырые данные).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Совместимость с AWS S3 API позволяет легко переносить решения в облако.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Бесплатный и open-source. Простая интеграция с другими компонентами системы.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 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Простота развертывания, хорошая документация, поддержка multipart upload, шифрования и т.д.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 Не все функции облачного S3 доступны «из коробки», но для большинства задач хватает.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500400" y="330840"/>
            <a:ext cx="8519400" cy="1094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" sz="3000" spc="-1" strike="noStrike">
                <a:solidFill>
                  <a:schemeClr val="dk1"/>
                </a:solidFill>
                <a:latin typeface="Roboto"/>
                <a:ea typeface="Roboto"/>
              </a:rPr>
              <a:t>ClickHouse</a:t>
            </a:r>
            <a:br>
              <a:rPr sz="3000"/>
            </a:br>
            <a:endParaRPr b="0" lang="ru-RU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Google Shape;396;p 2"/>
          <p:cNvSpPr/>
          <p:nvPr/>
        </p:nvSpPr>
        <p:spPr>
          <a:xfrm>
            <a:off x="612000" y="1080000"/>
            <a:ext cx="7667280" cy="336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spAutoFit/>
          </a:bodyPr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Цель использования: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Для аналитической обработки больших объемов данных в режиме реального времени.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Почему выбрали: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Очень высокая скорость выполнения аналитических запросов.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Поддержка вставки миллионов строк в секунду.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Удобная SQL-совместимая оболочка.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Впечатления: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Плюсы: 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Невероятно быстрый движок для OLAP-запросов, особенно если правильно использовать движки таблиц (MergeTree и его вариации).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Минусы: </a:t>
            </a:r>
            <a:r>
              <a:rPr b="0" lang="ru" sz="1300" spc="-1" strike="noStrike">
                <a:solidFill>
                  <a:srgbClr val="333333"/>
                </a:solidFill>
                <a:latin typeface="Roboto"/>
                <a:ea typeface="Roboto"/>
              </a:rPr>
              <a:t>Не предназначен для OLTP, некоторые операции обновления/удаления ограничены, может быть сложно настроить безопасность и кластеризацию без опыта.</a:t>
            </a:r>
            <a:endParaRPr b="0" lang="ru-RU" sz="13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1893</TotalTime>
  <Application>LibreOffice/7.4.7.2$Linux_X86_64 LibreOffice_project/40$Build-2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ru-RU</dc:language>
  <cp:lastModifiedBy/>
  <dcterms:modified xsi:type="dcterms:W3CDTF">2025-05-18T12:17:42Z</dcterms:modified>
  <cp:revision>19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